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9"/>
  </p:notesMasterIdLst>
  <p:sldIdLst>
    <p:sldId id="256" r:id="rId4"/>
    <p:sldId id="264" r:id="rId5"/>
    <p:sldId id="271" r:id="rId6"/>
    <p:sldId id="358" r:id="rId7"/>
    <p:sldId id="386" r:id="rId8"/>
    <p:sldId id="387" r:id="rId9"/>
    <p:sldId id="359" r:id="rId10"/>
    <p:sldId id="360" r:id="rId11"/>
    <p:sldId id="361" r:id="rId12"/>
    <p:sldId id="388" r:id="rId13"/>
    <p:sldId id="362" r:id="rId14"/>
    <p:sldId id="383" r:id="rId15"/>
    <p:sldId id="363" r:id="rId16"/>
    <p:sldId id="365" r:id="rId17"/>
    <p:sldId id="366" r:id="rId18"/>
    <p:sldId id="367" r:id="rId19"/>
    <p:sldId id="369" r:id="rId20"/>
    <p:sldId id="384" r:id="rId21"/>
    <p:sldId id="368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8" r:id="rId30"/>
    <p:sldId id="385" r:id="rId31"/>
    <p:sldId id="379" r:id="rId32"/>
    <p:sldId id="377" r:id="rId33"/>
    <p:sldId id="380" r:id="rId34"/>
    <p:sldId id="381" r:id="rId35"/>
    <p:sldId id="382" r:id="rId36"/>
    <p:sldId id="270" r:id="rId37"/>
    <p:sldId id="262" r:id="rId3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3E9"/>
    <a:srgbClr val="98DFBB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94" autoAdjust="0"/>
  </p:normalViewPr>
  <p:slideViewPr>
    <p:cSldViewPr>
      <p:cViewPr varScale="1">
        <p:scale>
          <a:sx n="131" d="100"/>
          <a:sy n="131" d="100"/>
        </p:scale>
        <p:origin x="1044" y="10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74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과소적합 </a:t>
            </a:r>
            <a:r>
              <a:rPr lang="en-US" altLang="ko-KR" dirty="0"/>
              <a:t>: </a:t>
            </a:r>
            <a:r>
              <a:rPr lang="ko-KR" altLang="en-US" dirty="0"/>
              <a:t>학습이 잘 안되거나</a:t>
            </a:r>
          </a:p>
          <a:p>
            <a:r>
              <a:rPr lang="en-US" altLang="ko-KR" dirty="0"/>
              <a:t>Slow : </a:t>
            </a:r>
            <a:r>
              <a:rPr lang="ko-KR" altLang="en-US" dirty="0"/>
              <a:t>학습이 너무 느려서 대체 언제 끝날지 예상이 안되는 경우</a:t>
            </a:r>
          </a:p>
          <a:p>
            <a:r>
              <a:rPr lang="ko-KR" altLang="en-US" dirty="0"/>
              <a:t>과대적합 </a:t>
            </a:r>
            <a:r>
              <a:rPr lang="en-US" altLang="ko-KR" dirty="0"/>
              <a:t>:  </a:t>
            </a:r>
            <a:r>
              <a:rPr lang="ko-KR" altLang="en-US" dirty="0"/>
              <a:t>학습은 겨우 된 것처럼 느껴지지만 융통성이 하나도 없는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114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59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정상과 </a:t>
            </a:r>
            <a:r>
              <a:rPr lang="en-US" altLang="ko-KR" dirty="0"/>
              <a:t>underfitting </a:t>
            </a:r>
            <a:r>
              <a:rPr lang="ko-KR" altLang="en-US" dirty="0"/>
              <a:t>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25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313131"/>
              </a:solidFill>
              <a:effectLst/>
              <a:latin typeface="PT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62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80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r>
              <a:rPr lang="ko-KR" altLang="en-US" dirty="0"/>
              <a:t>가 많은 </a:t>
            </a:r>
            <a:r>
              <a:rPr lang="en-US" altLang="ko-KR" dirty="0"/>
              <a:t>Layer </a:t>
            </a:r>
            <a:r>
              <a:rPr lang="ko-KR" altLang="en-US" dirty="0"/>
              <a:t>일수록 초기 입력 값은 각각의 </a:t>
            </a:r>
            <a:r>
              <a:rPr lang="en-US" altLang="ko-KR" dirty="0"/>
              <a:t>Layer</a:t>
            </a:r>
            <a:r>
              <a:rPr lang="ko-KR" altLang="en-US" dirty="0"/>
              <a:t>에서 나온 값들을 </a:t>
            </a:r>
            <a:r>
              <a:rPr lang="ko-KR" altLang="en-US" dirty="0" err="1"/>
              <a:t>곱하여준</a:t>
            </a:r>
            <a:r>
              <a:rPr lang="ko-KR" altLang="en-US" dirty="0"/>
              <a:t> 만큼의 결과에 영향을 끼치는 것이기 때문에 그 값이 매우 작아지게 됩니다</a:t>
            </a:r>
            <a:r>
              <a:rPr lang="en-US" altLang="ko-KR" dirty="0"/>
              <a:t>. </a:t>
            </a:r>
            <a:r>
              <a:rPr lang="ko-KR" altLang="en-US" dirty="0"/>
              <a:t>이러한 현상을 기울기 소실이라고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296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376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72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67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42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897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계산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후 최적의 한 스텝</a:t>
            </a:r>
            <a:r>
              <a:rPr lang="en-US" altLang="ko-KR" dirty="0"/>
              <a:t>(GD) / </a:t>
            </a:r>
            <a:r>
              <a:rPr lang="ko-KR" altLang="en-US" dirty="0"/>
              <a:t>일부만 검토</a:t>
            </a:r>
            <a:r>
              <a:rPr lang="en-US" altLang="ko-KR" dirty="0"/>
              <a:t>(5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/>
              <a:t>일단 간다</a:t>
            </a:r>
            <a:r>
              <a:rPr lang="en-US" altLang="ko-KR" dirty="0"/>
              <a:t>.(SGD) </a:t>
            </a:r>
            <a:r>
              <a:rPr lang="ko-KR" altLang="en-US" dirty="0"/>
              <a:t>조금 헤매도 어쨌든 인근에 아주 </a:t>
            </a:r>
            <a:r>
              <a:rPr lang="ko-KR" altLang="en-US" dirty="0" err="1"/>
              <a:t>빨리감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130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57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56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685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397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19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798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84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32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371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9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98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코딩 </a:t>
            </a:r>
            <a:r>
              <a:rPr lang="en-US" altLang="ko-KR" dirty="0"/>
              <a:t>: </a:t>
            </a:r>
            <a:r>
              <a:rPr lang="ko-KR" altLang="en-US" dirty="0"/>
              <a:t>언어 프로그램의 문법에 맞는 조건문</a:t>
            </a:r>
            <a:r>
              <a:rPr lang="en-US" altLang="ko-KR" dirty="0"/>
              <a:t>, </a:t>
            </a:r>
            <a:r>
              <a:rPr lang="ko-KR" altLang="en-US" dirty="0" err="1"/>
              <a:t>반복문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ko-KR" altLang="en-US" dirty="0"/>
              <a:t>앞으로의 코딩 </a:t>
            </a:r>
            <a:r>
              <a:rPr lang="en-US" altLang="ko-KR" dirty="0"/>
              <a:t>: </a:t>
            </a:r>
            <a:r>
              <a:rPr lang="ko-KR" altLang="en-US" dirty="0"/>
              <a:t>데이터들을 입력으로 넣으면 원하는 값이 출력이 되도록 만드는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91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신경회로 또는 신경의 망으로</a:t>
            </a:r>
            <a:r>
              <a:rPr lang="en-US" altLang="ko-KR" dirty="0"/>
              <a:t>, </a:t>
            </a:r>
            <a:r>
              <a:rPr lang="ko-KR" altLang="en-US" dirty="0"/>
              <a:t>현대적 의미에서는 인공 뉴런이나 노드로 구성된 인공 신경망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81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988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80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55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44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96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779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3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hyperlink" Target="https://de.wikipedia.org/wiki/Deep_Learn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8.jpe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.wikipedia.org/wiki/Deep_Learn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928" y="2918646"/>
            <a:ext cx="5220072" cy="1080120"/>
          </a:xfrm>
        </p:spPr>
        <p:txBody>
          <a:bodyPr/>
          <a:lstStyle/>
          <a:p>
            <a:pPr lvl="0"/>
            <a:r>
              <a:rPr lang="en-US" altLang="ko-KR" b="0" i="0" dirty="0">
                <a:solidFill>
                  <a:srgbClr val="424242"/>
                </a:solidFill>
                <a:effectLst/>
                <a:latin typeface="-apple-system"/>
              </a:rPr>
              <a:t>Understanding of</a:t>
            </a:r>
          </a:p>
          <a:p>
            <a:pPr lvl="0"/>
            <a:r>
              <a:rPr lang="en-US" altLang="ko-KR" b="0" dirty="0">
                <a:solidFill>
                  <a:srgbClr val="424242"/>
                </a:solidFill>
                <a:latin typeface="-apple-system"/>
              </a:rPr>
              <a:t>Neural Network</a:t>
            </a:r>
            <a:endParaRPr lang="en-US" altLang="ko-KR" dirty="0"/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88759B-2982-4588-9818-03E7BB8E5F06}"/>
              </a:ext>
            </a:extLst>
          </p:cNvPr>
          <p:cNvSpPr txBox="1"/>
          <p:nvPr/>
        </p:nvSpPr>
        <p:spPr>
          <a:xfrm>
            <a:off x="6804248" y="4178786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/>
              <a:t>Minsu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Jeong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 of 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Doubt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33DDC-D4C7-4C75-A3C0-BBAA5BF8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176906"/>
            <a:ext cx="3221812" cy="2865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164238-959E-4EBE-AAF4-89816B1A10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7614"/>
            <a:ext cx="1814400" cy="786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045D45-752D-4043-B331-7C057645D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1350361"/>
            <a:ext cx="1964892" cy="645776"/>
          </a:xfrm>
          <a:prstGeom prst="rect">
            <a:avLst/>
          </a:prstGeom>
        </p:spPr>
      </p:pic>
      <p:pic>
        <p:nvPicPr>
          <p:cNvPr id="12" name="그림 11" descr="공, 방이(가) 표시된 사진&#10;&#10;자동 생성된 설명">
            <a:extLst>
              <a:ext uri="{FF2B5EF4-FFF2-40B4-BE49-F238E27FC236}">
                <a16:creationId xmlns:a16="http://schemas.microsoft.com/office/drawing/2014/main" id="{3B2E250B-2CE5-4A5E-90AD-60C0D34D0D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67675" y="3095867"/>
            <a:ext cx="1717958" cy="6765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1A8E08-920A-480C-81E1-F45AA5CD0ED9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80" y="3009737"/>
            <a:ext cx="749824" cy="7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DCCBDA-FC9B-437D-9FCA-ABCFF80CAC8B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330050"/>
            <a:ext cx="72208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 of 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D9137-810A-419F-8D9C-C70A0B723686}"/>
              </a:ext>
            </a:extLst>
          </p:cNvPr>
          <p:cNvSpPr txBox="1"/>
          <p:nvPr/>
        </p:nvSpPr>
        <p:spPr>
          <a:xfrm>
            <a:off x="899592" y="1707654"/>
            <a:ext cx="74168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Underfitting(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과소적합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Slow(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느림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ctr"/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Overfitting(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과대적합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53ED51-B86C-4A43-BEE7-E8261B83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3890805"/>
            <a:ext cx="1080120" cy="11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4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27984" y="2334962"/>
            <a:ext cx="4930200" cy="473576"/>
          </a:xfrm>
        </p:spPr>
        <p:txBody>
          <a:bodyPr/>
          <a:lstStyle/>
          <a:p>
            <a:r>
              <a:rPr lang="en-US" altLang="ko-KR" dirty="0"/>
              <a:t>Underfitting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08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Underfitting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58200-935F-4091-9F7D-93408FA8B156}"/>
              </a:ext>
            </a:extLst>
          </p:cNvPr>
          <p:cNvSpPr txBox="1"/>
          <p:nvPr/>
        </p:nvSpPr>
        <p:spPr>
          <a:xfrm>
            <a:off x="5652120" y="4985202"/>
            <a:ext cx="3535739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https://towardsdatascience.com/techniques-for-handling-underfitting-and-overfitting-in-machine-learning-348daa2380b9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F68B53-2EE9-4F95-B8CE-6926FAE0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52" y="1275606"/>
            <a:ext cx="4038167" cy="31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9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Underfitting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555FBF-83F6-4C43-A307-854D5AEC85D6}"/>
              </a:ext>
            </a:extLst>
          </p:cNvPr>
          <p:cNvSpPr txBox="1"/>
          <p:nvPr/>
        </p:nvSpPr>
        <p:spPr>
          <a:xfrm>
            <a:off x="1907704" y="1379371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Neural Network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학습 방법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Back-Propagation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5A1458F-C9DF-41A7-BE95-CA519CB3817F}"/>
              </a:ext>
            </a:extLst>
          </p:cNvPr>
          <p:cNvSpPr/>
          <p:nvPr/>
        </p:nvSpPr>
        <p:spPr>
          <a:xfrm rot="10800000">
            <a:off x="3275856" y="3678436"/>
            <a:ext cx="2448272" cy="2880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CBF26-83F3-476D-BBE9-20524D98A881}"/>
              </a:ext>
            </a:extLst>
          </p:cNvPr>
          <p:cNvSpPr txBox="1"/>
          <p:nvPr/>
        </p:nvSpPr>
        <p:spPr>
          <a:xfrm>
            <a:off x="1715882" y="4190903"/>
            <a:ext cx="60486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내가 </a:t>
            </a:r>
            <a:r>
              <a:rPr lang="ko-KR" altLang="en-US" sz="13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틀린정도를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미분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기울기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)’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구하여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역방향으로 반복하며 업데이트를 진행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D4AE15-0EB1-4E6E-A9E4-DED212E9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19" y="2224249"/>
            <a:ext cx="5763429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71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Underfitting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876C4-7176-4A1A-89F3-C4B661994862}"/>
              </a:ext>
            </a:extLst>
          </p:cNvPr>
          <p:cNvSpPr txBox="1"/>
          <p:nvPr/>
        </p:nvSpPr>
        <p:spPr>
          <a:xfrm>
            <a:off x="3131840" y="12756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sigmoid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사용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553EB5-51A8-41AB-AC62-DC91944063FF}"/>
              </a:ext>
            </a:extLst>
          </p:cNvPr>
          <p:cNvGrpSpPr/>
          <p:nvPr/>
        </p:nvGrpSpPr>
        <p:grpSpPr>
          <a:xfrm>
            <a:off x="1709683" y="2067694"/>
            <a:ext cx="2376264" cy="1782198"/>
            <a:chOff x="1043608" y="2139702"/>
            <a:chExt cx="2376264" cy="178219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0D5D053-DA4B-4B92-8725-F902FA31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2139702"/>
              <a:ext cx="2376264" cy="178219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590ED83-CED4-4422-9900-A5C22F299843}"/>
                </a:ext>
              </a:extLst>
            </p:cNvPr>
            <p:cNvSpPr/>
            <p:nvPr/>
          </p:nvSpPr>
          <p:spPr>
            <a:xfrm>
              <a:off x="1979712" y="2355726"/>
              <a:ext cx="576064" cy="136815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F9694B-DAE5-4EB4-8A48-38210DE6FCFA}"/>
              </a:ext>
            </a:extLst>
          </p:cNvPr>
          <p:cNvGrpSpPr/>
          <p:nvPr/>
        </p:nvGrpSpPr>
        <p:grpSpPr>
          <a:xfrm>
            <a:off x="5220072" y="2067694"/>
            <a:ext cx="2376264" cy="1782198"/>
            <a:chOff x="4824028" y="2161879"/>
            <a:chExt cx="2376264" cy="17821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A2EF4BF-24C0-4D06-91E0-BB589B87F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028" y="2161879"/>
              <a:ext cx="2376264" cy="178219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CCCF908-5FB0-4170-833B-EF6A1EFE6900}"/>
                </a:ext>
              </a:extLst>
            </p:cNvPr>
            <p:cNvSpPr/>
            <p:nvPr/>
          </p:nvSpPr>
          <p:spPr>
            <a:xfrm>
              <a:off x="5076057" y="3526530"/>
              <a:ext cx="576064" cy="41754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B3DAAF-C4F9-48EA-9C87-4C70AA1DB694}"/>
                </a:ext>
              </a:extLst>
            </p:cNvPr>
            <p:cNvSpPr/>
            <p:nvPr/>
          </p:nvSpPr>
          <p:spPr>
            <a:xfrm>
              <a:off x="6372200" y="2161879"/>
              <a:ext cx="576064" cy="41754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4201127-9C89-473D-80D6-463EDF846EF9}"/>
              </a:ext>
            </a:extLst>
          </p:cNvPr>
          <p:cNvSpPr txBox="1"/>
          <p:nvPr/>
        </p:nvSpPr>
        <p:spPr>
          <a:xfrm>
            <a:off x="888341" y="3919722"/>
            <a:ext cx="40189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부분은 미분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기울기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아닌 것들이 존재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C43DD-3EC7-4733-A7B1-ECDCBDFA98FF}"/>
              </a:ext>
            </a:extLst>
          </p:cNvPr>
          <p:cNvSpPr txBox="1"/>
          <p:nvPr/>
        </p:nvSpPr>
        <p:spPr>
          <a:xfrm>
            <a:off x="5148064" y="3933127"/>
            <a:ext cx="25922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부분은 미분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기울기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모두 </a:t>
            </a:r>
            <a:r>
              <a:rPr lang="en-US" altLang="ko-KR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5551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Underfitting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Vanishing</a:t>
            </a:r>
            <a:r>
              <a:rPr lang="ko-KR" altLang="en-US" dirty="0"/>
              <a:t> </a:t>
            </a:r>
            <a:r>
              <a:rPr lang="en-US" altLang="ko-KR" dirty="0"/>
              <a:t>Gradient</a:t>
            </a:r>
            <a:endParaRPr lang="ko-KR" altLang="en-US" dirty="0"/>
          </a:p>
        </p:txBody>
      </p:sp>
      <p:pic>
        <p:nvPicPr>
          <p:cNvPr id="4" name="그림 3" descr="텍스트, 나이프이(가) 표시된 사진&#10;&#10;자동 생성된 설명">
            <a:extLst>
              <a:ext uri="{FF2B5EF4-FFF2-40B4-BE49-F238E27FC236}">
                <a16:creationId xmlns:a16="http://schemas.microsoft.com/office/drawing/2014/main" id="{1C67EF65-B607-424A-B54C-8BB57F2EB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46" y="1275606"/>
            <a:ext cx="4765779" cy="2959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7C474-EA34-4A62-9DFC-9A2219D6B980}"/>
              </a:ext>
            </a:extLst>
          </p:cNvPr>
          <p:cNvSpPr txBox="1"/>
          <p:nvPr/>
        </p:nvSpPr>
        <p:spPr>
          <a:xfrm>
            <a:off x="1759123" y="4443958"/>
            <a:ext cx="583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레이어가 깊을수록 업데이트가 사라져 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(Underfitting)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8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Underfitting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Solution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65A5-F9E9-4318-AC94-BCABFE2AC027}"/>
              </a:ext>
            </a:extLst>
          </p:cNvPr>
          <p:cNvSpPr txBox="1"/>
          <p:nvPr/>
        </p:nvSpPr>
        <p:spPr>
          <a:xfrm>
            <a:off x="3191467" y="1254304"/>
            <a:ext cx="303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Sigmoid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ReLU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F8B948-51A1-451C-BBD8-D21281D92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779662"/>
            <a:ext cx="3296110" cy="2476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1E93A-707C-4CDF-BBF9-C7BBE30BCD9B}"/>
              </a:ext>
            </a:extLst>
          </p:cNvPr>
          <p:cNvSpPr txBox="1"/>
          <p:nvPr/>
        </p:nvSpPr>
        <p:spPr>
          <a:xfrm>
            <a:off x="2843808" y="4440526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양의 구간에서 모든 미분 값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23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52120" y="2334962"/>
            <a:ext cx="1440160" cy="473576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40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7FAFB-CDAC-468D-A8FE-339D36A5A971}"/>
              </a:ext>
            </a:extLst>
          </p:cNvPr>
          <p:cNvSpPr txBox="1"/>
          <p:nvPr/>
        </p:nvSpPr>
        <p:spPr>
          <a:xfrm>
            <a:off x="1507096" y="1563638"/>
            <a:ext cx="6120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Neural Network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가중치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들을 최적화하는 방법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“Gradient Decent”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Loss Function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현 가중치에서 기울기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(gradient)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구해서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loss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가깝게 줄일 수 있도록 업데이트해서 나감</a:t>
            </a:r>
          </a:p>
        </p:txBody>
      </p:sp>
    </p:spTree>
    <p:extLst>
      <p:ext uri="{BB962C8B-B14F-4D97-AF65-F5344CB8AC3E}">
        <p14:creationId xmlns:p14="http://schemas.microsoft.com/office/powerpoint/2010/main" val="2742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83968" y="2334962"/>
            <a:ext cx="4930200" cy="473576"/>
          </a:xfrm>
        </p:spPr>
        <p:txBody>
          <a:bodyPr/>
          <a:lstStyle/>
          <a:p>
            <a:r>
              <a:rPr lang="en-US" altLang="ko-KR" dirty="0"/>
              <a:t>Concept of</a:t>
            </a:r>
          </a:p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46E1FF2-D566-4734-954A-FE6D4F313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72986"/>
            <a:ext cx="3201698" cy="180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B683FD-3CF5-48E6-998E-D4B8560D3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73138"/>
            <a:ext cx="3330656" cy="2076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467A7B-1EA1-4008-A0C0-0566163F44BE}"/>
              </a:ext>
            </a:extLst>
          </p:cNvPr>
          <p:cNvSpPr txBox="1"/>
          <p:nvPr/>
        </p:nvSpPr>
        <p:spPr>
          <a:xfrm>
            <a:off x="543378" y="1395690"/>
            <a:ext cx="84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가진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세팅에서 자신이 가진 데이터를 모두 넣으면 전체 에러가 계산됨</a:t>
            </a:r>
          </a:p>
        </p:txBody>
      </p:sp>
    </p:spTree>
    <p:extLst>
      <p:ext uri="{BB962C8B-B14F-4D97-AF65-F5344CB8AC3E}">
        <p14:creationId xmlns:p14="http://schemas.microsoft.com/office/powerpoint/2010/main" val="223069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B12C7-5BD8-47E7-8915-8D22CDD0407C}"/>
              </a:ext>
            </a:extLst>
          </p:cNvPr>
          <p:cNvSpPr txBox="1"/>
          <p:nvPr/>
        </p:nvSpPr>
        <p:spPr>
          <a:xfrm>
            <a:off x="586508" y="1545136"/>
            <a:ext cx="8568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가진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세팅에서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자신이 가진 데이터를 모두 넣으면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에러가 계산됨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E45EBFE9-8675-4D31-BAE2-A5EEAAB60414}"/>
              </a:ext>
            </a:extLst>
          </p:cNvPr>
          <p:cNvSpPr/>
          <p:nvPr/>
        </p:nvSpPr>
        <p:spPr>
          <a:xfrm>
            <a:off x="4391980" y="2444932"/>
            <a:ext cx="864096" cy="1152128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64069-DAE4-4968-8CA7-BF96E54BF1E1}"/>
              </a:ext>
            </a:extLst>
          </p:cNvPr>
          <p:cNvSpPr txBox="1"/>
          <p:nvPr/>
        </p:nvSpPr>
        <p:spPr>
          <a:xfrm>
            <a:off x="899592" y="4074626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데이터가 수십 억 개라면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1epoch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 수십 억 개의 데이터를 넣는다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3231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Stochastic Gradient Decent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20CE4-64D5-4671-A446-288802D0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44" y="1755770"/>
            <a:ext cx="2952328" cy="23434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D1B201-17B4-481A-BA36-57C92F707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55770"/>
            <a:ext cx="2952328" cy="219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2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SGD</a:t>
            </a:r>
            <a:r>
              <a:rPr lang="ko-KR" altLang="en-US" dirty="0"/>
              <a:t>의 아쉬움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55AF2-ED58-42C7-A049-2959E1A7909D}"/>
              </a:ext>
            </a:extLst>
          </p:cNvPr>
          <p:cNvSpPr txBox="1"/>
          <p:nvPr/>
        </p:nvSpPr>
        <p:spPr>
          <a:xfrm>
            <a:off x="2479204" y="1415929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Mini-batch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인해 불안정한 방향전환 문제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BCC41F92-B191-473B-BEE6-636719DD4116}"/>
              </a:ext>
            </a:extLst>
          </p:cNvPr>
          <p:cNvSpPr/>
          <p:nvPr/>
        </p:nvSpPr>
        <p:spPr>
          <a:xfrm>
            <a:off x="4283968" y="2360372"/>
            <a:ext cx="792088" cy="1224136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90107-477F-4D11-872E-94E9179389B5}"/>
              </a:ext>
            </a:extLst>
          </p:cNvPr>
          <p:cNvSpPr txBox="1"/>
          <p:nvPr/>
        </p:nvSpPr>
        <p:spPr>
          <a:xfrm>
            <a:off x="2195736" y="4159619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탐색하면서도 최적의 방향을 잘 찾으면 좋겠다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E9170B-B87F-4FA9-A650-56C32D09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999847"/>
            <a:ext cx="1943454" cy="18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3EE72C-1881-43A6-A2A8-0DEF46EAF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40" y="1563638"/>
            <a:ext cx="6300192" cy="244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2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Learning Rate, Optimizer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CC1502-44AB-4334-9FB7-447911070C93}"/>
              </a:ext>
            </a:extLst>
          </p:cNvPr>
          <p:cNvGrpSpPr/>
          <p:nvPr/>
        </p:nvGrpSpPr>
        <p:grpSpPr>
          <a:xfrm>
            <a:off x="3131840" y="1563638"/>
            <a:ext cx="3201698" cy="1800200"/>
            <a:chOff x="3203848" y="1275606"/>
            <a:chExt cx="3201698" cy="1800200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1FB4E56-196B-4299-B2CC-A9EEEA40B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1275606"/>
              <a:ext cx="3201698" cy="1800200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01D73876-A188-461F-ABC4-B6FD7E5844F7}"/>
                </a:ext>
              </a:extLst>
            </p:cNvPr>
            <p:cNvSpPr/>
            <p:nvPr/>
          </p:nvSpPr>
          <p:spPr>
            <a:xfrm>
              <a:off x="5364088" y="1347614"/>
              <a:ext cx="720080" cy="5400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E7D1A31-9000-48E4-BF0E-AD3296BD96C6}"/>
                </a:ext>
              </a:extLst>
            </p:cNvPr>
            <p:cNvSpPr/>
            <p:nvPr/>
          </p:nvSpPr>
          <p:spPr>
            <a:xfrm>
              <a:off x="5042710" y="1469168"/>
              <a:ext cx="321378" cy="31049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34208B8-706B-4962-B1F4-924B9608D732}"/>
              </a:ext>
            </a:extLst>
          </p:cNvPr>
          <p:cNvSpPr txBox="1"/>
          <p:nvPr/>
        </p:nvSpPr>
        <p:spPr>
          <a:xfrm>
            <a:off x="1471092" y="3824073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어느 만큼의 보폭으로 어느 방향으로 갈지</a:t>
            </a:r>
            <a:endParaRPr lang="en-US" altLang="ko-KR" dirty="0"/>
          </a:p>
          <a:p>
            <a:pPr algn="ctr"/>
            <a:r>
              <a:rPr lang="ko-KR" altLang="en-US" dirty="0"/>
              <a:t>두 가지를 잘 선택해야 가장 효율적인 방법을 찾을 수 있음</a:t>
            </a:r>
          </a:p>
        </p:txBody>
      </p:sp>
    </p:spTree>
    <p:extLst>
      <p:ext uri="{BB962C8B-B14F-4D97-AF65-F5344CB8AC3E}">
        <p14:creationId xmlns:p14="http://schemas.microsoft.com/office/powerpoint/2010/main" val="3879787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0AD53A-67B5-4E6F-B7CA-FA4BCB6E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3" y="1275606"/>
            <a:ext cx="677235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7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Slow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AB5B1-3983-4747-931E-98A4D79B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15" y="1347614"/>
            <a:ext cx="4109442" cy="31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13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0" y="2334962"/>
            <a:ext cx="4032448" cy="473576"/>
          </a:xfrm>
        </p:spPr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791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pic>
        <p:nvPicPr>
          <p:cNvPr id="4" name="그림 3" descr="개, 잔디, 실외, 포유류이(가) 표시된 사진&#10;&#10;자동 생성된 설명">
            <a:extLst>
              <a:ext uri="{FF2B5EF4-FFF2-40B4-BE49-F238E27FC236}">
                <a16:creationId xmlns:a16="http://schemas.microsoft.com/office/drawing/2014/main" id="{4A2225B7-36A8-4D8D-BF42-7F1CD09DF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97948"/>
            <a:ext cx="3645372" cy="242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8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 of 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pic>
        <p:nvPicPr>
          <p:cNvPr id="8" name="그림 7" descr="고양이, 실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C83B588F-94A8-4ECA-A514-D5CA4D224D6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923676"/>
            <a:ext cx="2880000" cy="2160000"/>
          </a:xfrm>
          <a:prstGeom prst="rect">
            <a:avLst/>
          </a:prstGeom>
        </p:spPr>
      </p:pic>
      <p:pic>
        <p:nvPicPr>
          <p:cNvPr id="10" name="그림 9" descr="대지, 개, 실외, 앉아있는이(가) 표시된 사진&#10;&#10;자동 생성된 설명">
            <a:extLst>
              <a:ext uri="{FF2B5EF4-FFF2-40B4-BE49-F238E27FC236}">
                <a16:creationId xmlns:a16="http://schemas.microsoft.com/office/drawing/2014/main" id="{AF926D6F-8C7C-4936-9972-CE8A17ACF42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23677"/>
            <a:ext cx="2880000" cy="21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182BB8-01B1-4BF5-8FC1-97E4218D25AE}"/>
              </a:ext>
            </a:extLst>
          </p:cNvPr>
          <p:cNvSpPr txBox="1"/>
          <p:nvPr/>
        </p:nvSpPr>
        <p:spPr>
          <a:xfrm>
            <a:off x="7524328" y="4969500"/>
            <a:ext cx="177288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https://www.ajunews.com/view/20191225170747613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50A0B-1959-4F95-8A9C-0E067CDE4590}"/>
              </a:ext>
            </a:extLst>
          </p:cNvPr>
          <p:cNvSpPr txBox="1"/>
          <p:nvPr/>
        </p:nvSpPr>
        <p:spPr>
          <a:xfrm>
            <a:off x="8028384" y="4850745"/>
            <a:ext cx="129614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https://memory-log.tistory.com/59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D8E9A-60D1-4E34-A4B0-05BD30FADC8B}"/>
              </a:ext>
            </a:extLst>
          </p:cNvPr>
          <p:cNvSpPr txBox="1"/>
          <p:nvPr/>
        </p:nvSpPr>
        <p:spPr>
          <a:xfrm>
            <a:off x="1331640" y="1307939"/>
            <a:ext cx="723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컴퓨터에게 데이터를 주고 고양이인지 개인지 판단하기</a:t>
            </a:r>
          </a:p>
        </p:txBody>
      </p:sp>
    </p:spTree>
    <p:extLst>
      <p:ext uri="{BB962C8B-B14F-4D97-AF65-F5344CB8AC3E}">
        <p14:creationId xmlns:p14="http://schemas.microsoft.com/office/powerpoint/2010/main" val="3113002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pic>
        <p:nvPicPr>
          <p:cNvPr id="5" name="그림 4" descr="개, 잔디, 실외, 대지이(가) 표시된 사진&#10;&#10;자동 생성된 설명">
            <a:extLst>
              <a:ext uri="{FF2B5EF4-FFF2-40B4-BE49-F238E27FC236}">
                <a16:creationId xmlns:a16="http://schemas.microsoft.com/office/drawing/2014/main" id="{215ACD17-5C0C-443B-9F64-32B0AF8E5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7654"/>
            <a:ext cx="2880320" cy="2234081"/>
          </a:xfrm>
          <a:prstGeom prst="rect">
            <a:avLst/>
          </a:prstGeom>
        </p:spPr>
      </p:pic>
      <p:pic>
        <p:nvPicPr>
          <p:cNvPr id="8" name="그림 7" descr="개, 앉아있는, 포유류, 보는이(가) 표시된 사진&#10;&#10;자동 생성된 설명">
            <a:extLst>
              <a:ext uri="{FF2B5EF4-FFF2-40B4-BE49-F238E27FC236}">
                <a16:creationId xmlns:a16="http://schemas.microsoft.com/office/drawing/2014/main" id="{FCE54519-99F2-4037-AAA9-3513C578D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707654"/>
            <a:ext cx="2274554" cy="2234081"/>
          </a:xfrm>
          <a:prstGeom prst="rect">
            <a:avLst/>
          </a:prstGeom>
        </p:spPr>
      </p:pic>
      <p:pic>
        <p:nvPicPr>
          <p:cNvPr id="4" name="그림 3" descr="잔디, 개, 실외, 검은색이(가) 표시된 사진&#10;&#10;자동 생성된 설명">
            <a:extLst>
              <a:ext uri="{FF2B5EF4-FFF2-40B4-BE49-F238E27FC236}">
                <a16:creationId xmlns:a16="http://schemas.microsoft.com/office/drawing/2014/main" id="{28C33D0C-D7CD-4C0E-87F3-C2D12E789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4" y="1707654"/>
            <a:ext cx="2333958" cy="22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07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Solution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0E5E3-73BE-4434-9C20-B57311EE95EA}"/>
              </a:ext>
            </a:extLst>
          </p:cNvPr>
          <p:cNvSpPr txBox="1"/>
          <p:nvPr/>
        </p:nvSpPr>
        <p:spPr>
          <a:xfrm>
            <a:off x="2011152" y="1635646"/>
            <a:ext cx="51531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Neural Network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학습할 때 전체 학습이 아닌 가려가면서 학습하는 방법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“Dropout”</a:t>
            </a:r>
          </a:p>
          <a:p>
            <a:pPr algn="ctr"/>
            <a:endParaRPr lang="en-US" altLang="ko-KR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H</a:t>
            </a:r>
            <a:r>
              <a:rPr lang="en-US" altLang="ko-KR" sz="20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idden layer</a:t>
            </a:r>
            <a:r>
              <a:rPr lang="ko-KR" altLang="en-US" sz="20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일부 유닛이 동작하지 </a:t>
            </a:r>
            <a:r>
              <a:rPr lang="ko-KR" altLang="en-US" sz="2000" b="0" i="0" dirty="0" err="1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않게하여</a:t>
            </a:r>
            <a:r>
              <a:rPr lang="ko-KR" altLang="en-US" sz="2000" b="0" i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Overfitting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막음</a:t>
            </a:r>
            <a:endParaRPr lang="en-US" altLang="ko-KR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74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Solution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54E448-98CE-4F9C-B417-BAC4D7B6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18" y="1045019"/>
            <a:ext cx="5496692" cy="3038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8FAC7-52DF-46E7-B10E-48BF206E62A2}"/>
              </a:ext>
            </a:extLst>
          </p:cNvPr>
          <p:cNvSpPr txBox="1"/>
          <p:nvPr/>
        </p:nvSpPr>
        <p:spPr>
          <a:xfrm>
            <a:off x="2292592" y="4227934"/>
            <a:ext cx="45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시킬 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일부러 정보를 누락시키거나 중간 노드들을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disabled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시킴</a:t>
            </a:r>
          </a:p>
        </p:txBody>
      </p:sp>
    </p:spTree>
    <p:extLst>
      <p:ext uri="{BB962C8B-B14F-4D97-AF65-F5344CB8AC3E}">
        <p14:creationId xmlns:p14="http://schemas.microsoft.com/office/powerpoint/2010/main" val="371264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Solution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63243-FEC0-4791-8EFE-D07734D3EF46}"/>
              </a:ext>
            </a:extLst>
          </p:cNvPr>
          <p:cNvSpPr txBox="1"/>
          <p:nvPr/>
        </p:nvSpPr>
        <p:spPr>
          <a:xfrm>
            <a:off x="251520" y="249974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일부에 집착하지 않고 중요한 요소가 무엇인지 터득해 나감으로써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Overfitting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문제를 해결함</a:t>
            </a:r>
          </a:p>
        </p:txBody>
      </p:sp>
    </p:spTree>
    <p:extLst>
      <p:ext uri="{BB962C8B-B14F-4D97-AF65-F5344CB8AC3E}">
        <p14:creationId xmlns:p14="http://schemas.microsoft.com/office/powerpoint/2010/main" val="1658539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43808" y="4083918"/>
            <a:ext cx="3456384" cy="576063"/>
          </a:xfrm>
        </p:spPr>
        <p:txBody>
          <a:bodyPr/>
          <a:lstStyle/>
          <a:p>
            <a:r>
              <a:rPr lang="en-US" altLang="ko-KR" sz="5000" dirty="0"/>
              <a:t>Q n A</a:t>
            </a:r>
            <a:endParaRPr lang="ko-KR" altLang="en-US" sz="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ABB0E-A38A-4E50-B7DB-2E6EE56E016E}"/>
              </a:ext>
            </a:extLst>
          </p:cNvPr>
          <p:cNvSpPr txBox="1"/>
          <p:nvPr/>
        </p:nvSpPr>
        <p:spPr>
          <a:xfrm>
            <a:off x="4211960" y="1563638"/>
            <a:ext cx="8640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/>
              <a:t>?</a:t>
            </a:r>
            <a:endParaRPr lang="ko-KR" altLang="en-US" sz="7000" b="1" dirty="0"/>
          </a:p>
        </p:txBody>
      </p:sp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 of 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Paradigm</a:t>
            </a:r>
            <a:r>
              <a:rPr lang="ko-KR" altLang="en-US" dirty="0"/>
              <a:t> </a:t>
            </a:r>
            <a:r>
              <a:rPr lang="en-US" altLang="ko-KR" dirty="0"/>
              <a:t>Shift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41E781-A54A-44AE-BDA4-6FBBA387FF23}"/>
              </a:ext>
            </a:extLst>
          </p:cNvPr>
          <p:cNvGrpSpPr/>
          <p:nvPr/>
        </p:nvGrpSpPr>
        <p:grpSpPr>
          <a:xfrm>
            <a:off x="1740789" y="1419622"/>
            <a:ext cx="5653293" cy="3285992"/>
            <a:chOff x="1339438" y="1383282"/>
            <a:chExt cx="5653293" cy="32859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778153-D0DD-4778-8B52-F4CC7DA91D59}"/>
                </a:ext>
              </a:extLst>
            </p:cNvPr>
            <p:cNvSpPr txBox="1"/>
            <p:nvPr/>
          </p:nvSpPr>
          <p:spPr>
            <a:xfrm>
              <a:off x="1519458" y="1383282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기존의 코딩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4D96567-6133-4144-845E-AA660D212820}"/>
                </a:ext>
              </a:extLst>
            </p:cNvPr>
            <p:cNvGrpSpPr/>
            <p:nvPr/>
          </p:nvGrpSpPr>
          <p:grpSpPr>
            <a:xfrm>
              <a:off x="5109952" y="1863238"/>
              <a:ext cx="1728192" cy="2806036"/>
              <a:chOff x="1331640" y="1887674"/>
              <a:chExt cx="1728192" cy="280603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552480-225D-4BD9-A17A-180E70906CD3}"/>
                  </a:ext>
                </a:extLst>
              </p:cNvPr>
              <p:cNvSpPr txBox="1"/>
              <p:nvPr/>
            </p:nvSpPr>
            <p:spPr>
              <a:xfrm>
                <a:off x="1835696" y="1887674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Input</a:t>
                </a:r>
                <a:endParaRPr lang="ko-KR" alt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A2D38A-9FB0-43A6-8FCA-6333D1A3EE71}"/>
                  </a:ext>
                </a:extLst>
              </p:cNvPr>
              <p:cNvSpPr txBox="1"/>
              <p:nvPr/>
            </p:nvSpPr>
            <p:spPr>
              <a:xfrm>
                <a:off x="1331640" y="2682374"/>
                <a:ext cx="1728192" cy="120032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lain" startAt="10"/>
                </a:pPr>
                <a:r>
                  <a:rPr lang="en-US" altLang="ko-KR" dirty="0"/>
                  <a:t>     50     30</a:t>
                </a:r>
              </a:p>
              <a:p>
                <a:r>
                  <a:rPr lang="en-US" altLang="ko-KR" dirty="0"/>
                  <a:t>      5   40   8</a:t>
                </a:r>
              </a:p>
              <a:p>
                <a:pPr marL="342900" indent="-342900">
                  <a:buAutoNum type="arabicPlain" startAt="30"/>
                </a:pPr>
                <a:r>
                  <a:rPr lang="en-US" altLang="ko-KR" dirty="0"/>
                  <a:t>   54       28</a:t>
                </a:r>
              </a:p>
              <a:p>
                <a:r>
                  <a:rPr lang="en-US" altLang="ko-KR" dirty="0"/>
                  <a:t>    50     6   7  2</a:t>
                </a:r>
              </a:p>
            </p:txBody>
          </p:sp>
          <p:sp>
            <p:nvSpPr>
              <p:cNvPr id="8" name="화살표: 아래쪽 7">
                <a:extLst>
                  <a:ext uri="{FF2B5EF4-FFF2-40B4-BE49-F238E27FC236}">
                    <a16:creationId xmlns:a16="http://schemas.microsoft.com/office/drawing/2014/main" id="{4FB3244F-0FF4-4BBB-A1F0-C105735AF749}"/>
                  </a:ext>
                </a:extLst>
              </p:cNvPr>
              <p:cNvSpPr/>
              <p:nvPr/>
            </p:nvSpPr>
            <p:spPr>
              <a:xfrm>
                <a:off x="2087724" y="2283718"/>
                <a:ext cx="216024" cy="288032"/>
              </a:xfrm>
              <a:prstGeom prst="downArrow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E5629-509D-4ECD-AB2F-052EA961BB02}"/>
                  </a:ext>
                </a:extLst>
              </p:cNvPr>
              <p:cNvSpPr txBox="1"/>
              <p:nvPr/>
            </p:nvSpPr>
            <p:spPr>
              <a:xfrm>
                <a:off x="1774259" y="4324378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Output</a:t>
                </a:r>
                <a:endParaRPr lang="ko-KR" altLang="en-US" dirty="0"/>
              </a:p>
            </p:txBody>
          </p:sp>
          <p:sp>
            <p:nvSpPr>
              <p:cNvPr id="10" name="화살표: 아래쪽 9">
                <a:extLst>
                  <a:ext uri="{FF2B5EF4-FFF2-40B4-BE49-F238E27FC236}">
                    <a16:creationId xmlns:a16="http://schemas.microsoft.com/office/drawing/2014/main" id="{9264563C-519B-4C3B-90C8-40FEF1ACBB25}"/>
                  </a:ext>
                </a:extLst>
              </p:cNvPr>
              <p:cNvSpPr/>
              <p:nvPr/>
            </p:nvSpPr>
            <p:spPr>
              <a:xfrm>
                <a:off x="2097630" y="3993327"/>
                <a:ext cx="216024" cy="288032"/>
              </a:xfrm>
              <a:prstGeom prst="downArrow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40DB237-ABCD-454D-8DFC-E96923B10AD2}"/>
                </a:ext>
              </a:extLst>
            </p:cNvPr>
            <p:cNvGrpSpPr/>
            <p:nvPr/>
          </p:nvGrpSpPr>
          <p:grpSpPr>
            <a:xfrm>
              <a:off x="1339438" y="1863238"/>
              <a:ext cx="1728192" cy="2806036"/>
              <a:chOff x="1331640" y="1887674"/>
              <a:chExt cx="1728192" cy="280603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35CF9C-54A3-4D85-8C93-510483039B44}"/>
                  </a:ext>
                </a:extLst>
              </p:cNvPr>
              <p:cNvSpPr txBox="1"/>
              <p:nvPr/>
            </p:nvSpPr>
            <p:spPr>
              <a:xfrm>
                <a:off x="1835696" y="1887674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Input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96A52B-D384-4187-A38E-FB15A3319497}"/>
                  </a:ext>
                </a:extLst>
              </p:cNvPr>
              <p:cNvSpPr txBox="1"/>
              <p:nvPr/>
            </p:nvSpPr>
            <p:spPr>
              <a:xfrm>
                <a:off x="1331640" y="2682374"/>
                <a:ext cx="1728192" cy="120032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If ~</a:t>
                </a:r>
              </a:p>
              <a:p>
                <a:r>
                  <a:rPr lang="en-US" altLang="ko-KR" dirty="0"/>
                  <a:t>   else ~</a:t>
                </a:r>
              </a:p>
              <a:p>
                <a:r>
                  <a:rPr lang="en-US" altLang="ko-KR" dirty="0"/>
                  <a:t>If ~</a:t>
                </a:r>
              </a:p>
              <a:p>
                <a:r>
                  <a:rPr lang="en-US" altLang="ko-KR" dirty="0"/>
                  <a:t>   else ~</a:t>
                </a:r>
              </a:p>
            </p:txBody>
          </p:sp>
          <p:sp>
            <p:nvSpPr>
              <p:cNvPr id="15" name="화살표: 아래쪽 14">
                <a:extLst>
                  <a:ext uri="{FF2B5EF4-FFF2-40B4-BE49-F238E27FC236}">
                    <a16:creationId xmlns:a16="http://schemas.microsoft.com/office/drawing/2014/main" id="{657594E4-FF9C-416F-A59E-19D890B5387F}"/>
                  </a:ext>
                </a:extLst>
              </p:cNvPr>
              <p:cNvSpPr/>
              <p:nvPr/>
            </p:nvSpPr>
            <p:spPr>
              <a:xfrm>
                <a:off x="2087724" y="2283718"/>
                <a:ext cx="216024" cy="288032"/>
              </a:xfrm>
              <a:prstGeom prst="downArrow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99F8EA-D22F-4410-AFFC-7D494EB263CE}"/>
                  </a:ext>
                </a:extLst>
              </p:cNvPr>
              <p:cNvSpPr txBox="1"/>
              <p:nvPr/>
            </p:nvSpPr>
            <p:spPr>
              <a:xfrm>
                <a:off x="1728349" y="4324378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Output</a:t>
                </a:r>
                <a:endParaRPr lang="ko-KR" altLang="en-US" dirty="0"/>
              </a:p>
            </p:txBody>
          </p:sp>
          <p:sp>
            <p:nvSpPr>
              <p:cNvPr id="17" name="화살표: 아래쪽 16">
                <a:extLst>
                  <a:ext uri="{FF2B5EF4-FFF2-40B4-BE49-F238E27FC236}">
                    <a16:creationId xmlns:a16="http://schemas.microsoft.com/office/drawing/2014/main" id="{6D75C699-B107-4C42-A616-A2AAC10F8DEA}"/>
                  </a:ext>
                </a:extLst>
              </p:cNvPr>
              <p:cNvSpPr/>
              <p:nvPr/>
            </p:nvSpPr>
            <p:spPr>
              <a:xfrm>
                <a:off x="2088389" y="3993327"/>
                <a:ext cx="216024" cy="288032"/>
              </a:xfrm>
              <a:prstGeom prst="downArrow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E11947-1335-4D38-BFEB-0AD526EBFB08}"/>
                </a:ext>
              </a:extLst>
            </p:cNvPr>
            <p:cNvSpPr txBox="1"/>
            <p:nvPr/>
          </p:nvSpPr>
          <p:spPr>
            <a:xfrm>
              <a:off x="5264539" y="1390540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앞으로의 코딩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35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 of 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Concept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85CB6-E2D1-4478-85F0-7B921D891D4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100077"/>
            <a:ext cx="1440000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7B9D96-7DB4-42E5-AEAD-AAB3BF937B7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100077"/>
            <a:ext cx="1440000" cy="14400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9997C47-951D-45AA-8423-92A52B926AE7}"/>
              </a:ext>
            </a:extLst>
          </p:cNvPr>
          <p:cNvSpPr/>
          <p:nvPr/>
        </p:nvSpPr>
        <p:spPr>
          <a:xfrm>
            <a:off x="3995856" y="2630094"/>
            <a:ext cx="1008112" cy="5040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46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 of 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94B61D-5B4E-41E4-B69A-FA0854F9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781958"/>
            <a:ext cx="6463775" cy="2124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72C7CD-44BB-410B-93F8-CD8BD8B99EAB}"/>
              </a:ext>
            </a:extLst>
          </p:cNvPr>
          <p:cNvSpPr txBox="1"/>
          <p:nvPr/>
        </p:nvSpPr>
        <p:spPr>
          <a:xfrm>
            <a:off x="8028384" y="4945015"/>
            <a:ext cx="115212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https://gomguard.tistory.com/177</a:t>
            </a:r>
          </a:p>
        </p:txBody>
      </p:sp>
    </p:spTree>
    <p:extLst>
      <p:ext uri="{BB962C8B-B14F-4D97-AF65-F5344CB8AC3E}">
        <p14:creationId xmlns:p14="http://schemas.microsoft.com/office/powerpoint/2010/main" val="306002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 of 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82BB8-01B1-4BF5-8FC1-97E4218D25AE}"/>
              </a:ext>
            </a:extLst>
          </p:cNvPr>
          <p:cNvSpPr txBox="1"/>
          <p:nvPr/>
        </p:nvSpPr>
        <p:spPr>
          <a:xfrm>
            <a:off x="7526831" y="4988740"/>
            <a:ext cx="165618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https://www.ajunews.com/view/20191225170747613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50A0B-1959-4F95-8A9C-0E067CDE4590}"/>
              </a:ext>
            </a:extLst>
          </p:cNvPr>
          <p:cNvSpPr txBox="1"/>
          <p:nvPr/>
        </p:nvSpPr>
        <p:spPr>
          <a:xfrm>
            <a:off x="8028384" y="4850745"/>
            <a:ext cx="111561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https://memory-log.tistory.com/59</a:t>
            </a:r>
          </a:p>
        </p:txBody>
      </p:sp>
      <p:pic>
        <p:nvPicPr>
          <p:cNvPr id="4" name="그림 3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E76A7C39-C010-4B45-975C-08EF8164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02323"/>
            <a:ext cx="5904656" cy="2395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6A3F25-B935-4B5A-ADA9-97DB8FDDA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963506"/>
            <a:ext cx="2034899" cy="18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 of 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pic>
        <p:nvPicPr>
          <p:cNvPr id="7" name="그림 6" descr="공, 방이(가) 표시된 사진&#10;&#10;자동 생성된 설명">
            <a:extLst>
              <a:ext uri="{FF2B5EF4-FFF2-40B4-BE49-F238E27FC236}">
                <a16:creationId xmlns:a16="http://schemas.microsoft.com/office/drawing/2014/main" id="{F4AC00A9-7A9B-461B-8ACC-DDBB05FC2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07704" y="1967217"/>
            <a:ext cx="5148135" cy="20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6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 of 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471AA-67DE-42A8-AE9A-4ED1DC28B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DNN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3E114-77E2-4D67-AE79-1B42E7FEF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53552"/>
            <a:ext cx="7122014" cy="3085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37F343-CF1C-45AE-B8CA-6738D67A3553}"/>
              </a:ext>
            </a:extLst>
          </p:cNvPr>
          <p:cNvSpPr txBox="1"/>
          <p:nvPr/>
        </p:nvSpPr>
        <p:spPr>
          <a:xfrm>
            <a:off x="6840579" y="4974223"/>
            <a:ext cx="248781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/>
              <a:t>https://towardsdatascience.com/training-deep-neural-networks-9fdb1964b964</a:t>
            </a:r>
          </a:p>
        </p:txBody>
      </p:sp>
    </p:spTree>
    <p:extLst>
      <p:ext uri="{BB962C8B-B14F-4D97-AF65-F5344CB8AC3E}">
        <p14:creationId xmlns:p14="http://schemas.microsoft.com/office/powerpoint/2010/main" val="11396429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4196</TotalTime>
  <Words>613</Words>
  <Application>Microsoft Office PowerPoint</Application>
  <PresentationFormat>화면 슬라이드 쇼(16:9)</PresentationFormat>
  <Paragraphs>165</Paragraphs>
  <Slides>35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-apple-system</vt:lpstr>
      <vt:lpstr>PT Sans</vt:lpstr>
      <vt:lpstr>나눔스퀘어 ExtraBold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정민수</cp:lastModifiedBy>
  <cp:revision>234</cp:revision>
  <dcterms:created xsi:type="dcterms:W3CDTF">2016-12-05T23:26:54Z</dcterms:created>
  <dcterms:modified xsi:type="dcterms:W3CDTF">2021-07-08T08:42:36Z</dcterms:modified>
</cp:coreProperties>
</file>